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7" r:id="rId4"/>
    <p:sldId id="266" r:id="rId5"/>
    <p:sldId id="262" r:id="rId6"/>
    <p:sldId id="263" r:id="rId7"/>
    <p:sldId id="264" r:id="rId8"/>
    <p:sldId id="265" r:id="rId9"/>
    <p:sldId id="268" r:id="rId10"/>
    <p:sldId id="257" r:id="rId11"/>
    <p:sldId id="269" r:id="rId12"/>
    <p:sldId id="274" r:id="rId13"/>
    <p:sldId id="271" r:id="rId14"/>
    <p:sldId id="272" r:id="rId15"/>
    <p:sldId id="258" r:id="rId16"/>
    <p:sldId id="259" r:id="rId17"/>
    <p:sldId id="275" r:id="rId18"/>
    <p:sldId id="26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8" d="100"/>
          <a:sy n="78" d="100"/>
        </p:scale>
        <p:origin x="83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D2CDB-DD11-92F7-255A-DD672EA7A0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970D9E71-9FAD-9FD6-574B-0B15E6EAE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4348FEF-C31B-23C5-19A0-B3DAFD6FFA21}"/>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8C108FBB-134E-43D4-86CF-9AAE675D008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1C47E3-B003-1253-B97E-059529559887}"/>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660903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2061B-91E0-BC7A-068D-6D2F23C53087}"/>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32FFF899-4264-2EAC-9078-7DE11B595B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8E0D1FA-4BCE-C73C-3B22-58093328F9C5}"/>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95C662A3-A5A8-64C8-CCF3-D5720D25277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6061AC6-794B-55FD-3F76-E397251B11BC}"/>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958979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38E9C7-180F-B5F5-E298-75E76D84C2A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3ED6CFF-224B-5584-CA1A-F9AA6B89DB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F9A3EA6-B467-A5D8-9D53-E5225C6AFA11}"/>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68C81DB5-5943-053E-AC7A-22D1BBED3E1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B022A99-59A6-520E-D695-74B3222DF5CD}"/>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852123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321F-BF91-1E30-CC07-340E6DD8EAC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8E454F2-0530-0C64-8A3E-56F12854A6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4D5F934-C03B-CA65-C021-68046252F7A6}"/>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23CCED10-1E5E-D666-D7C5-7756A6F9353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F8DAE5A-8904-150F-50C1-FBCEAD30D637}"/>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756244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E2B6F-DFAB-D1CA-5365-7E5CFC0D28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A5A0D89-B402-6543-CF31-E2A9E075AA8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0AB2417-AC80-6AA9-DC82-D007371B4A1D}"/>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28FC4F37-6FB7-1C03-65DC-0B32F9A21D3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57D2AEB-121C-5831-A225-FB10F81E0461}"/>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341802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A8B6D-3B12-5382-1CC2-4B9C23586F80}"/>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E118B38-884B-5C9A-FC80-74BC04581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4E9FCC3-D72E-2C46-D8D4-1B9606591D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78EEF48-0806-D30D-100B-8287E01731F1}"/>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6" name="Footer Placeholder 5">
            <a:extLst>
              <a:ext uri="{FF2B5EF4-FFF2-40B4-BE49-F238E27FC236}">
                <a16:creationId xmlns:a16="http://schemas.microsoft.com/office/drawing/2014/main" id="{595A5109-7E29-5EDC-7EF9-0A57003F779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20B3853A-94AB-4EAF-41BD-1B086CFF3357}"/>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443453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BBF83-D1EA-9B24-19BE-6E1B9AD5D73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1811174-5F37-F17A-DAA8-363267E03D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CC8C7E-2302-3F35-F2BC-DFBE040AEF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5001B94C-B374-7D03-3D1E-C6D5885E82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5F8DD87-04A8-B0C1-899A-F99261DC58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900624C7-A92C-ECA7-E6E3-17CBF14A06D3}"/>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8" name="Footer Placeholder 7">
            <a:extLst>
              <a:ext uri="{FF2B5EF4-FFF2-40B4-BE49-F238E27FC236}">
                <a16:creationId xmlns:a16="http://schemas.microsoft.com/office/drawing/2014/main" id="{1ABD7946-7F7C-A849-4E72-70C0C937C7F7}"/>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34DDF551-14F5-F15B-5BBC-2AAAA9EC612E}"/>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1708043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300BE-D9E9-3D22-E0B4-ADAF2687AAAC}"/>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FEA090F6-2EB4-BC0E-3301-3C092D470F64}"/>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4" name="Footer Placeholder 3">
            <a:extLst>
              <a:ext uri="{FF2B5EF4-FFF2-40B4-BE49-F238E27FC236}">
                <a16:creationId xmlns:a16="http://schemas.microsoft.com/office/drawing/2014/main" id="{3540EA69-2EE3-DA42-8536-9EE78F177BE2}"/>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53AF4CAE-48E6-30ED-6C96-41C8EFC8486A}"/>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2265847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18A398-4FF1-66F3-22F0-9314887A9097}"/>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3" name="Footer Placeholder 2">
            <a:extLst>
              <a:ext uri="{FF2B5EF4-FFF2-40B4-BE49-F238E27FC236}">
                <a16:creationId xmlns:a16="http://schemas.microsoft.com/office/drawing/2014/main" id="{00277D61-25F9-9054-F3DD-41C2A4A582CB}"/>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F4249DF4-0A80-A34F-395B-9885486109F8}"/>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3978927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2CAFA-4307-E90B-ED1F-EB0796C24E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555825D1-390B-3F22-7D54-1B2495C71C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92BADA0D-42D4-6284-25AE-D8EC3F5573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16E810-801B-F37A-0952-213CB96BDF98}"/>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6" name="Footer Placeholder 5">
            <a:extLst>
              <a:ext uri="{FF2B5EF4-FFF2-40B4-BE49-F238E27FC236}">
                <a16:creationId xmlns:a16="http://schemas.microsoft.com/office/drawing/2014/main" id="{BE9D0211-62EF-879F-9275-D74004961D4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EB5064A-AB80-8DF5-06CD-F04B36629B92}"/>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3279341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48C8-ACB6-C385-B012-7807AD1532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330596F-05DF-8EF6-9EBF-C2E81CB1C2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0118F-7F54-0D46-9196-8107DB67C1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4440CA-00E7-2E5A-663A-B8E959DF51D1}"/>
              </a:ext>
            </a:extLst>
          </p:cNvPr>
          <p:cNvSpPr>
            <a:spLocks noGrp="1"/>
          </p:cNvSpPr>
          <p:nvPr>
            <p:ph type="dt" sz="half" idx="10"/>
          </p:nvPr>
        </p:nvSpPr>
        <p:spPr/>
        <p:txBody>
          <a:bodyPr/>
          <a:lstStyle/>
          <a:p>
            <a:fld id="{E1355049-0E1F-4880-83B1-0078999468CE}" type="datetimeFigureOut">
              <a:rPr lang="en-CA" smtClean="0"/>
              <a:t>2025-03-03</a:t>
            </a:fld>
            <a:endParaRPr lang="en-CA"/>
          </a:p>
        </p:txBody>
      </p:sp>
      <p:sp>
        <p:nvSpPr>
          <p:cNvPr id="6" name="Footer Placeholder 5">
            <a:extLst>
              <a:ext uri="{FF2B5EF4-FFF2-40B4-BE49-F238E27FC236}">
                <a16:creationId xmlns:a16="http://schemas.microsoft.com/office/drawing/2014/main" id="{275A6A91-78A2-FCA5-3DEE-DFF154A1F64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810A41EC-E767-875D-A3F5-62305CC84260}"/>
              </a:ext>
            </a:extLst>
          </p:cNvPr>
          <p:cNvSpPr>
            <a:spLocks noGrp="1"/>
          </p:cNvSpPr>
          <p:nvPr>
            <p:ph type="sldNum" sz="quarter" idx="12"/>
          </p:nvPr>
        </p:nvSpPr>
        <p:spPr/>
        <p:txBody>
          <a:bodyPr/>
          <a:lstStyle/>
          <a:p>
            <a:fld id="{0A8019DF-D0D9-46ED-820E-CECC9A99F488}" type="slidenum">
              <a:rPr lang="en-CA" smtClean="0"/>
              <a:t>‹#›</a:t>
            </a:fld>
            <a:endParaRPr lang="en-CA"/>
          </a:p>
        </p:txBody>
      </p:sp>
    </p:spTree>
    <p:extLst>
      <p:ext uri="{BB962C8B-B14F-4D97-AF65-F5344CB8AC3E}">
        <p14:creationId xmlns:p14="http://schemas.microsoft.com/office/powerpoint/2010/main" val="697047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9FCB32-CA99-23CC-15E4-AAA48852B1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FDE383B-5C47-7791-C9EC-E18CD1CB89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270549D-0C66-8009-2E17-A9B03ACA06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1355049-0E1F-4880-83B1-0078999468CE}" type="datetimeFigureOut">
              <a:rPr lang="en-CA" smtClean="0"/>
              <a:t>2025-03-03</a:t>
            </a:fld>
            <a:endParaRPr lang="en-CA"/>
          </a:p>
        </p:txBody>
      </p:sp>
      <p:sp>
        <p:nvSpPr>
          <p:cNvPr id="5" name="Footer Placeholder 4">
            <a:extLst>
              <a:ext uri="{FF2B5EF4-FFF2-40B4-BE49-F238E27FC236}">
                <a16:creationId xmlns:a16="http://schemas.microsoft.com/office/drawing/2014/main" id="{E60A776D-44FD-EA1A-39EC-6F24B6C705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A9961569-B574-2F04-8005-C89C99588B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A8019DF-D0D9-46ED-820E-CECC9A99F488}" type="slidenum">
              <a:rPr lang="en-CA" smtClean="0"/>
              <a:t>‹#›</a:t>
            </a:fld>
            <a:endParaRPr lang="en-CA"/>
          </a:p>
        </p:txBody>
      </p:sp>
    </p:spTree>
    <p:extLst>
      <p:ext uri="{BB962C8B-B14F-4D97-AF65-F5344CB8AC3E}">
        <p14:creationId xmlns:p14="http://schemas.microsoft.com/office/powerpoint/2010/main" val="3917150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s://arxiv.org/abs/2212.10505" TargetMode="External"/><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Neel-Raibole/DataZyme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06E1B-70A6-0FB6-CB10-83AA48A46975}"/>
              </a:ext>
            </a:extLst>
          </p:cNvPr>
          <p:cNvSpPr>
            <a:spLocks noGrp="1"/>
          </p:cNvSpPr>
          <p:nvPr>
            <p:ph type="ctrTitle"/>
          </p:nvPr>
        </p:nvSpPr>
        <p:spPr/>
        <p:txBody>
          <a:bodyPr/>
          <a:lstStyle/>
          <a:p>
            <a:r>
              <a:rPr lang="en-CA" dirty="0"/>
              <a:t>Project Discussion</a:t>
            </a:r>
          </a:p>
        </p:txBody>
      </p:sp>
      <p:sp>
        <p:nvSpPr>
          <p:cNvPr id="3" name="Subtitle 2">
            <a:extLst>
              <a:ext uri="{FF2B5EF4-FFF2-40B4-BE49-F238E27FC236}">
                <a16:creationId xmlns:a16="http://schemas.microsoft.com/office/drawing/2014/main" id="{C59B0307-29E9-46FB-B5B3-F7A781761D50}"/>
              </a:ext>
            </a:extLst>
          </p:cNvPr>
          <p:cNvSpPr>
            <a:spLocks noGrp="1"/>
          </p:cNvSpPr>
          <p:nvPr>
            <p:ph type="subTitle" idx="1"/>
          </p:nvPr>
        </p:nvSpPr>
        <p:spPr/>
        <p:txBody>
          <a:bodyPr/>
          <a:lstStyle/>
          <a:p>
            <a:r>
              <a:rPr lang="en-CA" dirty="0"/>
              <a:t>17</a:t>
            </a:r>
            <a:r>
              <a:rPr lang="en-CA" baseline="30000" dirty="0"/>
              <a:t>th</a:t>
            </a:r>
            <a:r>
              <a:rPr lang="en-CA" dirty="0"/>
              <a:t> February 2025</a:t>
            </a:r>
          </a:p>
        </p:txBody>
      </p:sp>
    </p:spTree>
    <p:extLst>
      <p:ext uri="{BB962C8B-B14F-4D97-AF65-F5344CB8AC3E}">
        <p14:creationId xmlns:p14="http://schemas.microsoft.com/office/powerpoint/2010/main" val="1501244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C602-7432-BA88-29A7-7EF19C36BB7B}"/>
              </a:ext>
            </a:extLst>
          </p:cNvPr>
          <p:cNvSpPr>
            <a:spLocks noGrp="1"/>
          </p:cNvSpPr>
          <p:nvPr>
            <p:ph type="title"/>
          </p:nvPr>
        </p:nvSpPr>
        <p:spPr/>
        <p:txBody>
          <a:bodyPr/>
          <a:lstStyle/>
          <a:p>
            <a:r>
              <a:rPr lang="en-CA" dirty="0"/>
              <a:t>Tasks Completed</a:t>
            </a:r>
          </a:p>
        </p:txBody>
      </p:sp>
      <p:sp>
        <p:nvSpPr>
          <p:cNvPr id="3" name="Content Placeholder 2">
            <a:extLst>
              <a:ext uri="{FF2B5EF4-FFF2-40B4-BE49-F238E27FC236}">
                <a16:creationId xmlns:a16="http://schemas.microsoft.com/office/drawing/2014/main" id="{B93D6FCB-7EB0-7E51-46E8-034D28F2F0FB}"/>
              </a:ext>
            </a:extLst>
          </p:cNvPr>
          <p:cNvSpPr>
            <a:spLocks noGrp="1"/>
          </p:cNvSpPr>
          <p:nvPr>
            <p:ph idx="1"/>
          </p:nvPr>
        </p:nvSpPr>
        <p:spPr/>
        <p:txBody>
          <a:bodyPr/>
          <a:lstStyle/>
          <a:p>
            <a:r>
              <a:rPr lang="en-CA" dirty="0"/>
              <a:t>Chart Generation: We have created chart and found charts, for annotation</a:t>
            </a:r>
          </a:p>
          <a:p>
            <a:r>
              <a:rPr lang="en-CA" dirty="0"/>
              <a:t>Annotation: We have completed the Annotation Process</a:t>
            </a:r>
          </a:p>
          <a:p>
            <a:endParaRPr lang="en-CA" dirty="0"/>
          </a:p>
        </p:txBody>
      </p:sp>
    </p:spTree>
    <p:extLst>
      <p:ext uri="{BB962C8B-B14F-4D97-AF65-F5344CB8AC3E}">
        <p14:creationId xmlns:p14="http://schemas.microsoft.com/office/powerpoint/2010/main" val="2790715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0DEFB19-01C7-985A-950D-4A5DCE7CD24C}"/>
              </a:ext>
            </a:extLst>
          </p:cNvPr>
          <p:cNvPicPr>
            <a:picLocks noChangeAspect="1"/>
          </p:cNvPicPr>
          <p:nvPr/>
        </p:nvPicPr>
        <p:blipFill>
          <a:blip r:embed="rId2"/>
          <a:stretch>
            <a:fillRect/>
          </a:stretch>
        </p:blipFill>
        <p:spPr>
          <a:xfrm>
            <a:off x="7759563" y="4365047"/>
            <a:ext cx="3258087" cy="2527589"/>
          </a:xfrm>
          <a:prstGeom prst="rect">
            <a:avLst/>
          </a:prstGeom>
        </p:spPr>
      </p:pic>
      <p:pic>
        <p:nvPicPr>
          <p:cNvPr id="10" name="Picture 9">
            <a:extLst>
              <a:ext uri="{FF2B5EF4-FFF2-40B4-BE49-F238E27FC236}">
                <a16:creationId xmlns:a16="http://schemas.microsoft.com/office/drawing/2014/main" id="{69BE5A85-B2AB-5A16-070E-594E525E1528}"/>
              </a:ext>
            </a:extLst>
          </p:cNvPr>
          <p:cNvPicPr>
            <a:picLocks noChangeAspect="1"/>
          </p:cNvPicPr>
          <p:nvPr/>
        </p:nvPicPr>
        <p:blipFill>
          <a:blip r:embed="rId3"/>
          <a:stretch>
            <a:fillRect/>
          </a:stretch>
        </p:blipFill>
        <p:spPr>
          <a:xfrm>
            <a:off x="7759563" y="2144278"/>
            <a:ext cx="4432437" cy="2223803"/>
          </a:xfrm>
          <a:prstGeom prst="rect">
            <a:avLst/>
          </a:prstGeom>
        </p:spPr>
      </p:pic>
      <p:pic>
        <p:nvPicPr>
          <p:cNvPr id="11" name="Picture 10">
            <a:extLst>
              <a:ext uri="{FF2B5EF4-FFF2-40B4-BE49-F238E27FC236}">
                <a16:creationId xmlns:a16="http://schemas.microsoft.com/office/drawing/2014/main" id="{D02830BB-F4F8-3504-0300-FBFBFFFF81F2}"/>
              </a:ext>
            </a:extLst>
          </p:cNvPr>
          <p:cNvPicPr>
            <a:picLocks noChangeAspect="1"/>
          </p:cNvPicPr>
          <p:nvPr/>
        </p:nvPicPr>
        <p:blipFill>
          <a:blip r:embed="rId4"/>
          <a:stretch>
            <a:fillRect/>
          </a:stretch>
        </p:blipFill>
        <p:spPr>
          <a:xfrm>
            <a:off x="7759563" y="0"/>
            <a:ext cx="4429403" cy="2220769"/>
          </a:xfrm>
          <a:prstGeom prst="rect">
            <a:avLst/>
          </a:prstGeom>
        </p:spPr>
      </p:pic>
      <p:sp>
        <p:nvSpPr>
          <p:cNvPr id="12" name="TextBox 11">
            <a:extLst>
              <a:ext uri="{FF2B5EF4-FFF2-40B4-BE49-F238E27FC236}">
                <a16:creationId xmlns:a16="http://schemas.microsoft.com/office/drawing/2014/main" id="{DB2366C2-03D9-CC0B-B23B-660C68AA767F}"/>
              </a:ext>
            </a:extLst>
          </p:cNvPr>
          <p:cNvSpPr txBox="1"/>
          <p:nvPr/>
        </p:nvSpPr>
        <p:spPr>
          <a:xfrm>
            <a:off x="590912" y="239935"/>
            <a:ext cx="4714240" cy="707886"/>
          </a:xfrm>
          <a:prstGeom prst="rect">
            <a:avLst/>
          </a:prstGeom>
          <a:noFill/>
        </p:spPr>
        <p:txBody>
          <a:bodyPr wrap="square" rtlCol="0">
            <a:spAutoFit/>
          </a:bodyPr>
          <a:lstStyle/>
          <a:p>
            <a:r>
              <a:rPr lang="en-CA" sz="4000" dirty="0"/>
              <a:t>Annotations Tasks</a:t>
            </a:r>
          </a:p>
        </p:txBody>
      </p:sp>
      <p:sp>
        <p:nvSpPr>
          <p:cNvPr id="13" name="TextBox 12">
            <a:extLst>
              <a:ext uri="{FF2B5EF4-FFF2-40B4-BE49-F238E27FC236}">
                <a16:creationId xmlns:a16="http://schemas.microsoft.com/office/drawing/2014/main" id="{76CF8AD2-1EE1-6F84-4730-B88BD6E396F9}"/>
              </a:ext>
            </a:extLst>
          </p:cNvPr>
          <p:cNvSpPr txBox="1"/>
          <p:nvPr/>
        </p:nvSpPr>
        <p:spPr>
          <a:xfrm>
            <a:off x="590912" y="1110384"/>
            <a:ext cx="6267088" cy="1477328"/>
          </a:xfrm>
          <a:prstGeom prst="rect">
            <a:avLst/>
          </a:prstGeom>
          <a:noFill/>
        </p:spPr>
        <p:txBody>
          <a:bodyPr wrap="square" rtlCol="0">
            <a:spAutoFit/>
          </a:bodyPr>
          <a:lstStyle/>
          <a:p>
            <a:r>
              <a:rPr lang="en-CA" dirty="0"/>
              <a:t>We have completed annotating 1800 chart images, from which 600 are pie charts, 600 are line charts and 600 are bar charts.</a:t>
            </a:r>
          </a:p>
          <a:p>
            <a:r>
              <a:rPr lang="en-CA" dirty="0"/>
              <a:t>Amongst the 1800 charts images, 300 charts were created based on real world dataset pulled from Kaggle.</a:t>
            </a:r>
          </a:p>
        </p:txBody>
      </p:sp>
    </p:spTree>
    <p:extLst>
      <p:ext uri="{BB962C8B-B14F-4D97-AF65-F5344CB8AC3E}">
        <p14:creationId xmlns:p14="http://schemas.microsoft.com/office/powerpoint/2010/main" val="3696520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A46908D-F49A-0CC7-6200-A69F75AE0DD0}"/>
              </a:ext>
            </a:extLst>
          </p:cNvPr>
          <p:cNvSpPr>
            <a:spLocks noGrp="1"/>
          </p:cNvSpPr>
          <p:nvPr>
            <p:ph type="title"/>
          </p:nvPr>
        </p:nvSpPr>
        <p:spPr>
          <a:xfrm>
            <a:off x="7254240" y="490537"/>
            <a:ext cx="4455156" cy="1628775"/>
          </a:xfrm>
        </p:spPr>
        <p:txBody>
          <a:bodyPr anchor="b">
            <a:normAutofit/>
          </a:bodyPr>
          <a:lstStyle/>
          <a:p>
            <a:r>
              <a:rPr lang="en-CA" sz="3700" dirty="0"/>
              <a:t>Are 1800 annotated chart, good enough to build a model?</a:t>
            </a:r>
          </a:p>
        </p:txBody>
      </p:sp>
      <p:pic>
        <p:nvPicPr>
          <p:cNvPr id="5" name="Picture 4" descr="A screenshot of a computer&#10;&#10;AI-generated content may be incorrect.">
            <a:extLst>
              <a:ext uri="{FF2B5EF4-FFF2-40B4-BE49-F238E27FC236}">
                <a16:creationId xmlns:a16="http://schemas.microsoft.com/office/drawing/2014/main" id="{09FC27AD-7453-EB7D-A452-8E00C2BA5008}"/>
              </a:ext>
            </a:extLst>
          </p:cNvPr>
          <p:cNvPicPr>
            <a:picLocks noChangeAspect="1"/>
          </p:cNvPicPr>
          <p:nvPr/>
        </p:nvPicPr>
        <p:blipFill>
          <a:blip r:embed="rId2">
            <a:extLst>
              <a:ext uri="{28A0092B-C50C-407E-A947-70E740481C1C}">
                <a14:useLocalDpi xmlns:a14="http://schemas.microsoft.com/office/drawing/2010/main" val="0"/>
              </a:ext>
            </a:extLst>
          </a:blip>
          <a:srcRect l="-898" r="24561"/>
          <a:stretch/>
        </p:blipFill>
        <p:spPr>
          <a:xfrm>
            <a:off x="121920" y="1587"/>
            <a:ext cx="7010400"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6" name="Content Placeholder 3">
            <a:extLst>
              <a:ext uri="{FF2B5EF4-FFF2-40B4-BE49-F238E27FC236}">
                <a16:creationId xmlns:a16="http://schemas.microsoft.com/office/drawing/2014/main" id="{F45FCA44-1F2A-311E-2A15-28B3FEC737A1}"/>
              </a:ext>
            </a:extLst>
          </p:cNvPr>
          <p:cNvSpPr txBox="1">
            <a:spLocks noGrp="1"/>
          </p:cNvSpPr>
          <p:nvPr>
            <p:ph idx="1"/>
          </p:nvPr>
        </p:nvSpPr>
        <p:spPr>
          <a:xfrm>
            <a:off x="7061200" y="2614612"/>
            <a:ext cx="5008880" cy="3836988"/>
          </a:xfrm>
          <a:prstGeom prst="rect">
            <a:avLst/>
          </a:prstGeom>
        </p:spPr>
        <p:txBody>
          <a:bodyPr rtlCol="0">
            <a:normAutofit/>
          </a:bodyPr>
          <a:lstStyle/>
          <a:p>
            <a:r>
              <a:rPr lang="en-CA" sz="1800" dirty="0"/>
              <a:t>Yes, to build a proof of concept working model it should be good; to build a more generalized model we would need upwards 2000 charts per chart type.</a:t>
            </a:r>
          </a:p>
          <a:p>
            <a:r>
              <a:rPr lang="en-CA" sz="1800" dirty="0"/>
              <a:t>We come to this conclusion, because based on our initial 100 chart training on YOLO, we started to see good results.</a:t>
            </a:r>
          </a:p>
          <a:p>
            <a:r>
              <a:rPr lang="en-CA" sz="1800" dirty="0" err="1"/>
              <a:t>DePlot</a:t>
            </a:r>
            <a:r>
              <a:rPr lang="en-CA" sz="1800" dirty="0"/>
              <a:t> was built on 28,000 data point.</a:t>
            </a:r>
          </a:p>
          <a:p>
            <a:r>
              <a:rPr lang="en-CA" sz="1800" dirty="0" err="1"/>
              <a:t>DePlot</a:t>
            </a:r>
            <a:r>
              <a:rPr lang="en-CA" sz="1800" dirty="0"/>
              <a:t> Paper: </a:t>
            </a:r>
            <a:r>
              <a:rPr lang="en-CA" sz="1800" dirty="0">
                <a:hlinkClick r:id="rId3"/>
              </a:rPr>
              <a:t>https://arxiv.org/abs/2212.10505</a:t>
            </a:r>
            <a:endParaRPr lang="en-CA" sz="1800" dirty="0"/>
          </a:p>
          <a:p>
            <a:endParaRPr lang="en-CA" sz="1800" dirty="0"/>
          </a:p>
        </p:txBody>
      </p:sp>
    </p:spTree>
    <p:extLst>
      <p:ext uri="{BB962C8B-B14F-4D97-AF65-F5344CB8AC3E}">
        <p14:creationId xmlns:p14="http://schemas.microsoft.com/office/powerpoint/2010/main" val="3251438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29DDB-8FA4-6165-658D-1FA65119B220}"/>
              </a:ext>
            </a:extLst>
          </p:cNvPr>
          <p:cNvSpPr>
            <a:spLocks noGrp="1"/>
          </p:cNvSpPr>
          <p:nvPr>
            <p:ph type="title"/>
          </p:nvPr>
        </p:nvSpPr>
        <p:spPr/>
        <p:txBody>
          <a:bodyPr/>
          <a:lstStyle/>
          <a:p>
            <a:r>
              <a:rPr lang="en-CA" dirty="0"/>
              <a:t>Why Use OCR?</a:t>
            </a:r>
          </a:p>
        </p:txBody>
      </p:sp>
      <p:sp>
        <p:nvSpPr>
          <p:cNvPr id="3" name="Content Placeholder 2">
            <a:extLst>
              <a:ext uri="{FF2B5EF4-FFF2-40B4-BE49-F238E27FC236}">
                <a16:creationId xmlns:a16="http://schemas.microsoft.com/office/drawing/2014/main" id="{5FB27F99-7E69-AA6B-3F4D-16995D04C48D}"/>
              </a:ext>
            </a:extLst>
          </p:cNvPr>
          <p:cNvSpPr>
            <a:spLocks noGrp="1"/>
          </p:cNvSpPr>
          <p:nvPr>
            <p:ph idx="1"/>
          </p:nvPr>
        </p:nvSpPr>
        <p:spPr/>
        <p:txBody>
          <a:bodyPr>
            <a:normAutofit fontScale="92500" lnSpcReduction="10000"/>
          </a:bodyPr>
          <a:lstStyle/>
          <a:p>
            <a:r>
              <a:rPr lang="en-US" dirty="0"/>
              <a:t>Since YOLO only detects objects (not text content), OCR is needed to recognize and extract actual text from detected bounding boxes.</a:t>
            </a:r>
          </a:p>
          <a:p>
            <a:r>
              <a:rPr lang="en-US" dirty="0"/>
              <a:t>OCR can extract text from scanned documents, receipts, charts, and tables, which is difficult for traditional parsing methods.</a:t>
            </a:r>
          </a:p>
          <a:p>
            <a:r>
              <a:rPr lang="en-US" dirty="0"/>
              <a:t>OCR works with printed, handwritten, rotated, and stylized text, unlike template-based approaches.</a:t>
            </a:r>
          </a:p>
          <a:p>
            <a:r>
              <a:rPr lang="en-US" dirty="0"/>
              <a:t>Advanced OCR models (like </a:t>
            </a:r>
            <a:r>
              <a:rPr lang="en-US" dirty="0" err="1"/>
              <a:t>PaddleOCR</a:t>
            </a:r>
            <a:r>
              <a:rPr lang="en-US" dirty="0"/>
              <a:t>) can denoise, segment, and correct distorted text, making it better than simple image-to-text techniques.</a:t>
            </a:r>
          </a:p>
          <a:p>
            <a:r>
              <a:rPr lang="en-US" dirty="0"/>
              <a:t>OCR automates extraction, making it efficient for large-scale document processing.</a:t>
            </a:r>
          </a:p>
        </p:txBody>
      </p:sp>
    </p:spTree>
    <p:extLst>
      <p:ext uri="{BB962C8B-B14F-4D97-AF65-F5344CB8AC3E}">
        <p14:creationId xmlns:p14="http://schemas.microsoft.com/office/powerpoint/2010/main" val="2697646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3E72313-0B7F-2B43-D2F9-685C46401DE4}"/>
              </a:ext>
            </a:extLst>
          </p:cNvPr>
          <p:cNvSpPr>
            <a:spLocks noGrp="1"/>
          </p:cNvSpPr>
          <p:nvPr>
            <p:ph type="title"/>
          </p:nvPr>
        </p:nvSpPr>
        <p:spPr>
          <a:xfrm>
            <a:off x="838201" y="479493"/>
            <a:ext cx="5257800" cy="1325563"/>
          </a:xfrm>
        </p:spPr>
        <p:txBody>
          <a:bodyPr>
            <a:normAutofit/>
          </a:bodyPr>
          <a:lstStyle/>
          <a:p>
            <a:r>
              <a:rPr lang="en-CA" dirty="0"/>
              <a:t>Which OCR to use?</a:t>
            </a:r>
          </a:p>
        </p:txBody>
      </p:sp>
      <p:sp>
        <p:nvSpPr>
          <p:cNvPr id="5" name="Content Placeholder 2">
            <a:extLst>
              <a:ext uri="{FF2B5EF4-FFF2-40B4-BE49-F238E27FC236}">
                <a16:creationId xmlns:a16="http://schemas.microsoft.com/office/drawing/2014/main" id="{9B4C92DF-F35F-0F8E-3880-A77E1559EB4B}"/>
              </a:ext>
            </a:extLst>
          </p:cNvPr>
          <p:cNvSpPr>
            <a:spLocks noGrp="1"/>
          </p:cNvSpPr>
          <p:nvPr>
            <p:ph idx="1"/>
          </p:nvPr>
        </p:nvSpPr>
        <p:spPr>
          <a:xfrm>
            <a:off x="838201" y="1984443"/>
            <a:ext cx="5257800" cy="4192520"/>
          </a:xfrm>
        </p:spPr>
        <p:txBody>
          <a:bodyPr>
            <a:normAutofit/>
          </a:bodyPr>
          <a:lstStyle/>
          <a:p>
            <a:r>
              <a:rPr lang="en-CA" dirty="0"/>
              <a:t>We should go for </a:t>
            </a:r>
            <a:r>
              <a:rPr lang="en-US" dirty="0" err="1"/>
              <a:t>PaddleOCR</a:t>
            </a:r>
            <a:r>
              <a:rPr lang="en-US" dirty="0"/>
              <a:t> outperforms other OCR tools with superior accuracy for structured data, numbers, and overlapping text. It supports GPU acceleration, multi-language text, and robust table extraction, making it ideal for real-world document processing.</a:t>
            </a:r>
          </a:p>
          <a:p>
            <a:endParaRPr lang="en-CA" dirty="0"/>
          </a:p>
        </p:txBody>
      </p:sp>
      <p:graphicFrame>
        <p:nvGraphicFramePr>
          <p:cNvPr id="6" name="Table 5">
            <a:extLst>
              <a:ext uri="{FF2B5EF4-FFF2-40B4-BE49-F238E27FC236}">
                <a16:creationId xmlns:a16="http://schemas.microsoft.com/office/drawing/2014/main" id="{82C41A8B-27B6-7CA8-221A-05110DC8DB51}"/>
              </a:ext>
            </a:extLst>
          </p:cNvPr>
          <p:cNvGraphicFramePr>
            <a:graphicFrameLocks noGrp="1"/>
          </p:cNvGraphicFramePr>
          <p:nvPr>
            <p:extLst>
              <p:ext uri="{D42A27DB-BD31-4B8C-83A1-F6EECF244321}">
                <p14:modId xmlns:p14="http://schemas.microsoft.com/office/powerpoint/2010/main" val="791206741"/>
              </p:ext>
            </p:extLst>
          </p:nvPr>
        </p:nvGraphicFramePr>
        <p:xfrm>
          <a:off x="6060636" y="762000"/>
          <a:ext cx="5846883" cy="5414963"/>
        </p:xfrm>
        <a:graphic>
          <a:graphicData uri="http://schemas.openxmlformats.org/drawingml/2006/table">
            <a:tbl>
              <a:tblPr/>
              <a:tblGrid>
                <a:gridCol w="1382328">
                  <a:extLst>
                    <a:ext uri="{9D8B030D-6E8A-4147-A177-3AD203B41FA5}">
                      <a16:colId xmlns:a16="http://schemas.microsoft.com/office/drawing/2014/main" val="3547046056"/>
                    </a:ext>
                  </a:extLst>
                </a:gridCol>
                <a:gridCol w="1608909">
                  <a:extLst>
                    <a:ext uri="{9D8B030D-6E8A-4147-A177-3AD203B41FA5}">
                      <a16:colId xmlns:a16="http://schemas.microsoft.com/office/drawing/2014/main" val="3257785672"/>
                    </a:ext>
                  </a:extLst>
                </a:gridCol>
                <a:gridCol w="1434068">
                  <a:extLst>
                    <a:ext uri="{9D8B030D-6E8A-4147-A177-3AD203B41FA5}">
                      <a16:colId xmlns:a16="http://schemas.microsoft.com/office/drawing/2014/main" val="3265232887"/>
                    </a:ext>
                  </a:extLst>
                </a:gridCol>
                <a:gridCol w="1421578">
                  <a:extLst>
                    <a:ext uri="{9D8B030D-6E8A-4147-A177-3AD203B41FA5}">
                      <a16:colId xmlns:a16="http://schemas.microsoft.com/office/drawing/2014/main" val="2034374876"/>
                    </a:ext>
                  </a:extLst>
                </a:gridCol>
              </a:tblGrid>
              <a:tr h="478130">
                <a:tc>
                  <a:txBody>
                    <a:bodyPr/>
                    <a:lstStyle/>
                    <a:p>
                      <a:pPr algn="ctr" fontAlgn="ctr"/>
                      <a:r>
                        <a:rPr lang="en-CA" sz="1000" b="1" i="0" u="none" strike="noStrike">
                          <a:solidFill>
                            <a:srgbClr val="000000"/>
                          </a:solidFill>
                          <a:effectLst/>
                          <a:latin typeface="Aptos Narrow" panose="020B0004020202020204" pitchFamily="34" charset="0"/>
                        </a:rPr>
                        <a:t>Feature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CA" sz="1000" b="1" i="0" u="none" strike="noStrike">
                          <a:solidFill>
                            <a:srgbClr val="000000"/>
                          </a:solidFill>
                          <a:effectLst/>
                          <a:latin typeface="Aptos Narrow" panose="020B0004020202020204" pitchFamily="34" charset="0"/>
                        </a:rPr>
                        <a:t>PaddleOCR (Best Choice)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CA" sz="1000" b="1" i="0" u="none" strike="noStrike">
                          <a:solidFill>
                            <a:srgbClr val="000000"/>
                          </a:solidFill>
                          <a:effectLst/>
                          <a:latin typeface="Aptos Narrow" panose="020B0004020202020204" pitchFamily="34" charset="0"/>
                        </a:rPr>
                        <a:t>EasyOCR (Good Alternative)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ctr"/>
                      <a:r>
                        <a:rPr lang="en-CA" sz="1000" b="1" i="0" u="none" strike="noStrike">
                          <a:solidFill>
                            <a:srgbClr val="000000"/>
                          </a:solidFill>
                          <a:effectLst/>
                          <a:latin typeface="Aptos Narrow" panose="020B0004020202020204" pitchFamily="34" charset="0"/>
                        </a:rPr>
                        <a:t>Tesseract (Basic &amp; Outdated)</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24917623"/>
                  </a:ext>
                </a:extLst>
              </a:tr>
              <a:tr h="689351">
                <a:tc>
                  <a:txBody>
                    <a:bodyPr/>
                    <a:lstStyle/>
                    <a:p>
                      <a:pPr algn="l" fontAlgn="ctr"/>
                      <a:r>
                        <a:rPr lang="en-CA" sz="1000" b="1" i="0" u="none" strike="noStrike">
                          <a:solidFill>
                            <a:srgbClr val="000000"/>
                          </a:solidFill>
                          <a:effectLst/>
                          <a:latin typeface="Aptos Narrow" panose="020B0004020202020204" pitchFamily="34" charset="0"/>
                        </a:rPr>
                        <a:t>Accuracy (Text &amp; Numbers)</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High (Best for structured text &amp; digits)</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Moderate (Struggles with numbers)</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Low (Good only for printed text, fails on complex layouts)</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18463797"/>
                  </a:ext>
                </a:extLst>
              </a:tr>
              <a:tr h="689351">
                <a:tc>
                  <a:txBody>
                    <a:bodyPr/>
                    <a:lstStyle/>
                    <a:p>
                      <a:pPr algn="l" fontAlgn="ctr"/>
                      <a:r>
                        <a:rPr lang="en-CA" sz="1000" b="1" i="0" u="none" strike="noStrike" dirty="0">
                          <a:solidFill>
                            <a:srgbClr val="000000"/>
                          </a:solidFill>
                          <a:effectLst/>
                          <a:latin typeface="Aptos Narrow" panose="020B0004020202020204" pitchFamily="34" charset="0"/>
                        </a:rPr>
                        <a:t>Speed</a:t>
                      </a:r>
                      <a:endParaRPr lang="en-CA" sz="1700" b="0" i="0" u="none" strike="noStrike" dirty="0">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Fast (GPU acceleration available)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Fast (PyTorch-based, slightly faster than PaddleOCR)</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Slow (CPU-based, struggles with large documents)</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66113135"/>
                  </a:ext>
                </a:extLst>
              </a:tr>
              <a:tr h="478130">
                <a:tc>
                  <a:txBody>
                    <a:bodyPr/>
                    <a:lstStyle/>
                    <a:p>
                      <a:pPr algn="l" fontAlgn="ctr"/>
                      <a:r>
                        <a:rPr lang="en-CA" sz="1000" b="1" i="0" u="none" strike="noStrike">
                          <a:solidFill>
                            <a:srgbClr val="000000"/>
                          </a:solidFill>
                          <a:effectLst/>
                          <a:latin typeface="Aptos Narrow" panose="020B0004020202020204" pitchFamily="34" charset="0"/>
                        </a:rPr>
                        <a:t>Handwritten Text Recognition</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Supports, but not perfect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Limited support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Poor handwriting recognition</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46606697"/>
                  </a:ext>
                </a:extLst>
              </a:tr>
              <a:tr h="478130">
                <a:tc>
                  <a:txBody>
                    <a:bodyPr/>
                    <a:lstStyle/>
                    <a:p>
                      <a:pPr algn="l" fontAlgn="ctr"/>
                      <a:r>
                        <a:rPr lang="en-CA" sz="1000" b="1" i="0" u="none" strike="noStrike">
                          <a:solidFill>
                            <a:srgbClr val="000000"/>
                          </a:solidFill>
                          <a:effectLst/>
                          <a:latin typeface="Aptos Narrow" panose="020B0004020202020204" pitchFamily="34" charset="0"/>
                        </a:rPr>
                        <a:t>Rotated &amp; Angled Text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dirty="0">
                          <a:solidFill>
                            <a:srgbClr val="000000"/>
                          </a:solidFill>
                          <a:effectLst/>
                          <a:latin typeface="Aptos Narrow" panose="020B0004020202020204" pitchFamily="34" charset="0"/>
                        </a:rPr>
                        <a:t>Detects and corrects angles automatically</a:t>
                      </a:r>
                      <a:endParaRPr lang="en-US" sz="1700" b="0" i="0" u="none" strike="noStrike" dirty="0">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dirty="0">
                          <a:solidFill>
                            <a:srgbClr val="000000"/>
                          </a:solidFill>
                          <a:effectLst/>
                          <a:latin typeface="Aptos Narrow" panose="020B0004020202020204" pitchFamily="34" charset="0"/>
                        </a:rPr>
                        <a:t>Struggles with rotated text</a:t>
                      </a:r>
                      <a:endParaRPr lang="en-CA" sz="1700" b="0" i="0" u="none" strike="noStrike" dirty="0">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Fails on rotated text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446555894"/>
                  </a:ext>
                </a:extLst>
              </a:tr>
              <a:tr h="689351">
                <a:tc>
                  <a:txBody>
                    <a:bodyPr/>
                    <a:lstStyle/>
                    <a:p>
                      <a:pPr algn="l" fontAlgn="ctr"/>
                      <a:r>
                        <a:rPr lang="en-CA" sz="1000" b="1" i="0" u="none" strike="noStrike">
                          <a:solidFill>
                            <a:srgbClr val="000000"/>
                          </a:solidFill>
                          <a:effectLst/>
                          <a:latin typeface="Aptos Narrow" panose="020B0004020202020204" pitchFamily="34" charset="0"/>
                        </a:rPr>
                        <a:t>Dense/Overlapping Text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Better handling for tables, invoices, receipts</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dirty="0">
                          <a:solidFill>
                            <a:srgbClr val="000000"/>
                          </a:solidFill>
                          <a:effectLst/>
                          <a:latin typeface="Aptos Narrow" panose="020B0004020202020204" pitchFamily="34" charset="0"/>
                        </a:rPr>
                        <a:t>Struggles with close characters</a:t>
                      </a:r>
                      <a:endParaRPr lang="en-CA" sz="1700" b="0" i="0" u="none" strike="noStrike" dirty="0">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Fails on overlapping text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91409995"/>
                  </a:ext>
                </a:extLst>
              </a:tr>
              <a:tr h="478130">
                <a:tc>
                  <a:txBody>
                    <a:bodyPr/>
                    <a:lstStyle/>
                    <a:p>
                      <a:pPr algn="l" fontAlgn="ctr"/>
                      <a:r>
                        <a:rPr lang="en-CA" sz="1000" b="1" i="0" u="none" strike="noStrike">
                          <a:solidFill>
                            <a:srgbClr val="000000"/>
                          </a:solidFill>
                          <a:effectLst/>
                          <a:latin typeface="Aptos Narrow" panose="020B0004020202020204" pitchFamily="34" charset="0"/>
                        </a:rPr>
                        <a:t>Table Extraction Support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Works well with structured data</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No dedicated table detection</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Requires post-processing</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75879023"/>
                  </a:ext>
                </a:extLst>
              </a:tr>
              <a:tr h="478130">
                <a:tc>
                  <a:txBody>
                    <a:bodyPr/>
                    <a:lstStyle/>
                    <a:p>
                      <a:pPr algn="l" fontAlgn="ctr"/>
                      <a:r>
                        <a:rPr lang="en-CA" sz="1000" b="1" i="0" u="none" strike="noStrike">
                          <a:solidFill>
                            <a:srgbClr val="000000"/>
                          </a:solidFill>
                          <a:effectLst/>
                          <a:latin typeface="Aptos Narrow" panose="020B0004020202020204" pitchFamily="34" charset="0"/>
                        </a:rPr>
                        <a:t>Custom Training Support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Easily trainable on custom data</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No fine-tuning support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No deep learning-based training</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24588129"/>
                  </a:ext>
                </a:extLst>
              </a:tr>
              <a:tr h="478130">
                <a:tc>
                  <a:txBody>
                    <a:bodyPr/>
                    <a:lstStyle/>
                    <a:p>
                      <a:pPr algn="l" fontAlgn="ctr"/>
                      <a:r>
                        <a:rPr lang="en-CA" sz="1000" b="1" i="0" u="none" strike="noStrike">
                          <a:solidFill>
                            <a:srgbClr val="000000"/>
                          </a:solidFill>
                          <a:effectLst/>
                          <a:latin typeface="Aptos Narrow" panose="020B0004020202020204" pitchFamily="34" charset="0"/>
                        </a:rPr>
                        <a:t>GPU Acceleration</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Supports GPU (TensorRT, Paddle Lite)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Supports GPU (PyTorch-based)</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CPU only (Slow for large images)</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73881822"/>
                  </a:ext>
                </a:extLst>
              </a:tr>
              <a:tr h="478130">
                <a:tc>
                  <a:txBody>
                    <a:bodyPr/>
                    <a:lstStyle/>
                    <a:p>
                      <a:pPr algn="l" fontAlgn="ctr"/>
                      <a:r>
                        <a:rPr lang="en-CA" sz="1000" b="1" i="0" u="none" strike="noStrike">
                          <a:solidFill>
                            <a:srgbClr val="000000"/>
                          </a:solidFill>
                          <a:effectLst/>
                          <a:latin typeface="Aptos Narrow" panose="020B0004020202020204" pitchFamily="34" charset="0"/>
                        </a:rPr>
                        <a:t>Best Use Case</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a:solidFill>
                            <a:srgbClr val="000000"/>
                          </a:solidFill>
                          <a:effectLst/>
                          <a:latin typeface="Aptos Narrow" panose="020B0004020202020204" pitchFamily="34" charset="0"/>
                        </a:rPr>
                        <a:t>Invoices, ID cards, receipts, tabular data</a:t>
                      </a:r>
                      <a:endParaRPr lang="en-US"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CA" sz="1000" b="1" i="0" u="none" strike="noStrike">
                          <a:solidFill>
                            <a:srgbClr val="000000"/>
                          </a:solidFill>
                          <a:effectLst/>
                          <a:latin typeface="Aptos Narrow" panose="020B0004020202020204" pitchFamily="34" charset="0"/>
                        </a:rPr>
                        <a:t>Fast OCR for general text</a:t>
                      </a:r>
                      <a:endParaRPr lang="en-CA" sz="1700" b="0" i="0" u="none" strike="noStrike">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ctr"/>
                      <a:r>
                        <a:rPr lang="en-US" sz="1000" b="1" i="0" u="none" strike="noStrike" dirty="0">
                          <a:solidFill>
                            <a:srgbClr val="000000"/>
                          </a:solidFill>
                          <a:effectLst/>
                          <a:latin typeface="Aptos Narrow" panose="020B0004020202020204" pitchFamily="34" charset="0"/>
                        </a:rPr>
                        <a:t>Basic OCR for printed text only</a:t>
                      </a:r>
                      <a:endParaRPr lang="en-US" sz="1700" b="0" i="0" u="none" strike="noStrike" dirty="0">
                        <a:effectLst/>
                        <a:latin typeface="Arial" panose="020B0604020202020204" pitchFamily="34" charset="0"/>
                      </a:endParaRPr>
                    </a:p>
                  </a:txBody>
                  <a:tcPr marL="6997" marR="6997" marT="699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84419928"/>
                  </a:ext>
                </a:extLst>
              </a:tr>
            </a:tbl>
          </a:graphicData>
        </a:graphic>
      </p:graphicFrame>
    </p:spTree>
    <p:extLst>
      <p:ext uri="{BB962C8B-B14F-4D97-AF65-F5344CB8AC3E}">
        <p14:creationId xmlns:p14="http://schemas.microsoft.com/office/powerpoint/2010/main" val="1190700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0FEFB-A37B-4BB2-0274-3CFA19B884CB}"/>
              </a:ext>
            </a:extLst>
          </p:cNvPr>
          <p:cNvSpPr>
            <a:spLocks noGrp="1"/>
          </p:cNvSpPr>
          <p:nvPr>
            <p:ph type="title"/>
          </p:nvPr>
        </p:nvSpPr>
        <p:spPr/>
        <p:txBody>
          <a:bodyPr/>
          <a:lstStyle/>
          <a:p>
            <a:r>
              <a:rPr lang="en-CA" dirty="0"/>
              <a:t>Next Steps</a:t>
            </a:r>
          </a:p>
        </p:txBody>
      </p:sp>
      <p:sp>
        <p:nvSpPr>
          <p:cNvPr id="3" name="Content Placeholder 2">
            <a:extLst>
              <a:ext uri="{FF2B5EF4-FFF2-40B4-BE49-F238E27FC236}">
                <a16:creationId xmlns:a16="http://schemas.microsoft.com/office/drawing/2014/main" id="{B6E54DD0-8616-CDD6-1A1D-25FFC57E0A17}"/>
              </a:ext>
            </a:extLst>
          </p:cNvPr>
          <p:cNvSpPr>
            <a:spLocks noGrp="1"/>
          </p:cNvSpPr>
          <p:nvPr>
            <p:ph idx="1"/>
          </p:nvPr>
        </p:nvSpPr>
        <p:spPr/>
        <p:txBody>
          <a:bodyPr>
            <a:normAutofit lnSpcReduction="10000"/>
          </a:bodyPr>
          <a:lstStyle/>
          <a:p>
            <a:r>
              <a:rPr lang="en-US" b="1" dirty="0"/>
              <a:t>Object Detection:</a:t>
            </a:r>
            <a:endParaRPr lang="en-US" dirty="0"/>
          </a:p>
          <a:p>
            <a:pPr>
              <a:buFont typeface="Arial" panose="020B0604020202020204" pitchFamily="34" charset="0"/>
              <a:buChar char="•"/>
            </a:pPr>
            <a:r>
              <a:rPr lang="en-US" dirty="0"/>
              <a:t>Use YOLO to detect and identify key elements of the chart.</a:t>
            </a:r>
          </a:p>
          <a:p>
            <a:pPr>
              <a:buFont typeface="Arial" panose="020B0604020202020204" pitchFamily="34" charset="0"/>
              <a:buChar char="•"/>
            </a:pPr>
            <a:r>
              <a:rPr lang="en-US" b="1" dirty="0"/>
              <a:t>Text Extraction:</a:t>
            </a:r>
          </a:p>
          <a:p>
            <a:pPr>
              <a:buFont typeface="Arial" panose="020B0604020202020204" pitchFamily="34" charset="0"/>
              <a:buChar char="•"/>
            </a:pPr>
            <a:r>
              <a:rPr lang="en-US" dirty="0"/>
              <a:t>Use </a:t>
            </a:r>
            <a:r>
              <a:rPr lang="en-US" dirty="0" err="1"/>
              <a:t>PaddleOCR</a:t>
            </a:r>
            <a:r>
              <a:rPr lang="en-US" dirty="0"/>
              <a:t> to extract text from the cropped images</a:t>
            </a:r>
          </a:p>
          <a:p>
            <a:r>
              <a:rPr lang="en-US" b="1" dirty="0"/>
              <a:t>Extracting Tabular Data:</a:t>
            </a:r>
            <a:endParaRPr lang="en-US" dirty="0"/>
          </a:p>
          <a:p>
            <a:pPr>
              <a:buFont typeface="Arial" panose="020B0604020202020204" pitchFamily="34" charset="0"/>
              <a:buChar char="•"/>
            </a:pPr>
            <a:r>
              <a:rPr lang="en-US" dirty="0"/>
              <a:t>Convert chart data into a structured table for further analysis.</a:t>
            </a:r>
          </a:p>
          <a:p>
            <a:r>
              <a:rPr lang="en-US" b="1" dirty="0"/>
              <a:t>Text Generation and Summarization:</a:t>
            </a:r>
            <a:endParaRPr lang="en-US" dirty="0"/>
          </a:p>
          <a:p>
            <a:pPr>
              <a:buFont typeface="Arial" panose="020B0604020202020204" pitchFamily="34" charset="0"/>
              <a:buChar char="•"/>
            </a:pPr>
            <a:r>
              <a:rPr lang="en-US" dirty="0"/>
              <a:t>Generate detailed text analysis and summarize it for clear, easy interpretation.</a:t>
            </a:r>
          </a:p>
        </p:txBody>
      </p:sp>
    </p:spTree>
    <p:extLst>
      <p:ext uri="{BB962C8B-B14F-4D97-AF65-F5344CB8AC3E}">
        <p14:creationId xmlns:p14="http://schemas.microsoft.com/office/powerpoint/2010/main" val="2530227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05F69-6D85-2244-FD0C-F8F4C6692F07}"/>
              </a:ext>
            </a:extLst>
          </p:cNvPr>
          <p:cNvSpPr>
            <a:spLocks noGrp="1"/>
          </p:cNvSpPr>
          <p:nvPr>
            <p:ph type="title"/>
          </p:nvPr>
        </p:nvSpPr>
        <p:spPr/>
        <p:txBody>
          <a:bodyPr/>
          <a:lstStyle/>
          <a:p>
            <a:r>
              <a:rPr lang="en-CA" dirty="0"/>
              <a:t>Project Milestones &amp; Timelines</a:t>
            </a:r>
          </a:p>
        </p:txBody>
      </p:sp>
      <p:sp>
        <p:nvSpPr>
          <p:cNvPr id="3" name="Content Placeholder 2">
            <a:extLst>
              <a:ext uri="{FF2B5EF4-FFF2-40B4-BE49-F238E27FC236}">
                <a16:creationId xmlns:a16="http://schemas.microsoft.com/office/drawing/2014/main" id="{E27380E9-20B0-E83E-4C3F-1F7977CF3F5B}"/>
              </a:ext>
            </a:extLst>
          </p:cNvPr>
          <p:cNvSpPr>
            <a:spLocks noGrp="1"/>
          </p:cNvSpPr>
          <p:nvPr>
            <p:ph idx="1"/>
          </p:nvPr>
        </p:nvSpPr>
        <p:spPr/>
        <p:txBody>
          <a:bodyPr>
            <a:normAutofit/>
          </a:bodyPr>
          <a:lstStyle/>
          <a:p>
            <a:r>
              <a:rPr lang="en-US" b="1" dirty="0"/>
              <a:t>Object Detection:</a:t>
            </a:r>
          </a:p>
          <a:p>
            <a:pPr lvl="1"/>
            <a:r>
              <a:rPr lang="en-US" dirty="0"/>
              <a:t>Complete training by February 28th.</a:t>
            </a:r>
          </a:p>
          <a:p>
            <a:r>
              <a:rPr lang="en-US" b="1" dirty="0"/>
              <a:t>Extracting Tabular Data:</a:t>
            </a:r>
          </a:p>
          <a:p>
            <a:pPr lvl="1"/>
            <a:r>
              <a:rPr lang="en-US" dirty="0"/>
              <a:t>Develop a rough model by February 28th.</a:t>
            </a:r>
          </a:p>
          <a:p>
            <a:pPr lvl="1"/>
            <a:r>
              <a:rPr lang="en-US" dirty="0"/>
              <a:t>Finalize the model by March 7th.</a:t>
            </a:r>
          </a:p>
          <a:p>
            <a:pPr lvl="1"/>
            <a:r>
              <a:rPr lang="en-US" dirty="0"/>
              <a:t>Integrate the model by March 14th.</a:t>
            </a:r>
          </a:p>
          <a:p>
            <a:r>
              <a:rPr lang="en-US" b="1" dirty="0"/>
              <a:t>Text Generation and Summarization:</a:t>
            </a:r>
          </a:p>
          <a:p>
            <a:pPr lvl="1"/>
            <a:r>
              <a:rPr lang="en-US" dirty="0"/>
              <a:t>Initiate parallel work, leveraging our NLP course project on summarizing tabular data.</a:t>
            </a:r>
          </a:p>
        </p:txBody>
      </p:sp>
    </p:spTree>
    <p:extLst>
      <p:ext uri="{BB962C8B-B14F-4D97-AF65-F5344CB8AC3E}">
        <p14:creationId xmlns:p14="http://schemas.microsoft.com/office/powerpoint/2010/main" val="1520039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A81F4-7514-EC0E-E20E-AFC087D7E00C}"/>
              </a:ext>
            </a:extLst>
          </p:cNvPr>
          <p:cNvSpPr>
            <a:spLocks noGrp="1"/>
          </p:cNvSpPr>
          <p:nvPr>
            <p:ph type="title"/>
          </p:nvPr>
        </p:nvSpPr>
        <p:spPr/>
        <p:txBody>
          <a:bodyPr/>
          <a:lstStyle/>
          <a:p>
            <a:r>
              <a:rPr lang="en-CA" dirty="0"/>
              <a:t>GitHub Link</a:t>
            </a:r>
          </a:p>
        </p:txBody>
      </p:sp>
      <p:sp>
        <p:nvSpPr>
          <p:cNvPr id="3" name="Content Placeholder 2">
            <a:extLst>
              <a:ext uri="{FF2B5EF4-FFF2-40B4-BE49-F238E27FC236}">
                <a16:creationId xmlns:a16="http://schemas.microsoft.com/office/drawing/2014/main" id="{BA57251F-9BCE-F9E9-9611-1CBFE53C772C}"/>
              </a:ext>
            </a:extLst>
          </p:cNvPr>
          <p:cNvSpPr>
            <a:spLocks noGrp="1"/>
          </p:cNvSpPr>
          <p:nvPr>
            <p:ph idx="1"/>
          </p:nvPr>
        </p:nvSpPr>
        <p:spPr/>
        <p:txBody>
          <a:bodyPr/>
          <a:lstStyle/>
          <a:p>
            <a:r>
              <a:rPr lang="en-CA" dirty="0"/>
              <a:t>Below is the link to the GitHub Repository: </a:t>
            </a:r>
            <a:r>
              <a:rPr lang="en-CA" dirty="0">
                <a:hlinkClick r:id="rId2"/>
              </a:rPr>
              <a:t>https://github.com/Neel-Raibole/DataZymes</a:t>
            </a:r>
            <a:endParaRPr lang="en-CA" dirty="0"/>
          </a:p>
          <a:p>
            <a:r>
              <a:rPr lang="en-CA" dirty="0"/>
              <a:t>I would be updating the Roadmap, and it would be ready by the next meeting</a:t>
            </a:r>
          </a:p>
        </p:txBody>
      </p:sp>
    </p:spTree>
    <p:extLst>
      <p:ext uri="{BB962C8B-B14F-4D97-AF65-F5344CB8AC3E}">
        <p14:creationId xmlns:p14="http://schemas.microsoft.com/office/powerpoint/2010/main" val="38234820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BFEB4-D8A4-B207-4C6D-C39F7ED85A1F}"/>
              </a:ext>
            </a:extLst>
          </p:cNvPr>
          <p:cNvSpPr>
            <a:spLocks noGrp="1"/>
          </p:cNvSpPr>
          <p:nvPr>
            <p:ph type="title"/>
          </p:nvPr>
        </p:nvSpPr>
        <p:spPr/>
        <p:txBody>
          <a:bodyPr/>
          <a:lstStyle/>
          <a:p>
            <a:r>
              <a:rPr lang="en-CA" dirty="0"/>
              <a:t>Minutes of Meeting</a:t>
            </a:r>
          </a:p>
        </p:txBody>
      </p:sp>
      <p:sp>
        <p:nvSpPr>
          <p:cNvPr id="3" name="Content Placeholder 2">
            <a:extLst>
              <a:ext uri="{FF2B5EF4-FFF2-40B4-BE49-F238E27FC236}">
                <a16:creationId xmlns:a16="http://schemas.microsoft.com/office/drawing/2014/main" id="{D4A0145B-63DF-E9D9-4836-8D6346690FCB}"/>
              </a:ext>
            </a:extLst>
          </p:cNvPr>
          <p:cNvSpPr>
            <a:spLocks noGrp="1"/>
          </p:cNvSpPr>
          <p:nvPr>
            <p:ph idx="1"/>
          </p:nvPr>
        </p:nvSpPr>
        <p:spPr/>
        <p:txBody>
          <a:bodyPr>
            <a:normAutofit lnSpcReduction="10000"/>
          </a:bodyPr>
          <a:lstStyle/>
          <a:p>
            <a:r>
              <a:rPr lang="en-CA" dirty="0"/>
              <a:t>Why YOLO slide</a:t>
            </a:r>
          </a:p>
          <a:p>
            <a:r>
              <a:rPr lang="en-CA" dirty="0"/>
              <a:t>Why OCR, and what OCR</a:t>
            </a:r>
          </a:p>
          <a:p>
            <a:r>
              <a:rPr lang="en-CA" dirty="0"/>
              <a:t>GitHub link for presentation, RoadMap (Jan to April), with </a:t>
            </a:r>
            <a:r>
              <a:rPr lang="en-CA" dirty="0" err="1"/>
              <a:t>ipynb</a:t>
            </a:r>
            <a:endParaRPr lang="en-CA" dirty="0"/>
          </a:p>
          <a:p>
            <a:r>
              <a:rPr lang="en-CA" dirty="0"/>
              <a:t>Annotation Summary</a:t>
            </a:r>
          </a:p>
          <a:p>
            <a:r>
              <a:rPr lang="en-CA" dirty="0"/>
              <a:t>Ensure there are images to represent the details</a:t>
            </a:r>
          </a:p>
          <a:p>
            <a:r>
              <a:rPr lang="en-CA" dirty="0"/>
              <a:t>Put the RoadMap at the start of every presentation</a:t>
            </a:r>
          </a:p>
          <a:p>
            <a:r>
              <a:rPr lang="en-CA" dirty="0"/>
              <a:t>Make the RoadMap more detailed</a:t>
            </a:r>
          </a:p>
          <a:p>
            <a:r>
              <a:rPr lang="en-CA" dirty="0"/>
              <a:t>Data Summary, about annotation and charts</a:t>
            </a:r>
          </a:p>
          <a:p>
            <a:r>
              <a:rPr lang="en-CA" dirty="0"/>
              <a:t>Put links for citations, and research papers</a:t>
            </a:r>
          </a:p>
        </p:txBody>
      </p:sp>
    </p:spTree>
    <p:extLst>
      <p:ext uri="{BB962C8B-B14F-4D97-AF65-F5344CB8AC3E}">
        <p14:creationId xmlns:p14="http://schemas.microsoft.com/office/powerpoint/2010/main" val="2662243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5AD6-EA85-D08F-5ADE-82DD71F7ED2F}"/>
              </a:ext>
            </a:extLst>
          </p:cNvPr>
          <p:cNvSpPr>
            <a:spLocks noGrp="1"/>
          </p:cNvSpPr>
          <p:nvPr>
            <p:ph type="title"/>
          </p:nvPr>
        </p:nvSpPr>
        <p:spPr/>
        <p:txBody>
          <a:bodyPr/>
          <a:lstStyle/>
          <a:p>
            <a:r>
              <a:rPr lang="en-CA" dirty="0"/>
              <a:t>How does YOLO work?</a:t>
            </a:r>
          </a:p>
        </p:txBody>
      </p:sp>
      <p:sp>
        <p:nvSpPr>
          <p:cNvPr id="3" name="Content Placeholder 2">
            <a:extLst>
              <a:ext uri="{FF2B5EF4-FFF2-40B4-BE49-F238E27FC236}">
                <a16:creationId xmlns:a16="http://schemas.microsoft.com/office/drawing/2014/main" id="{57C89D91-1EC6-5DA4-9312-EA1AF3259B44}"/>
              </a:ext>
            </a:extLst>
          </p:cNvPr>
          <p:cNvSpPr>
            <a:spLocks noGrp="1"/>
          </p:cNvSpPr>
          <p:nvPr>
            <p:ph idx="1"/>
          </p:nvPr>
        </p:nvSpPr>
        <p:spPr/>
        <p:txBody>
          <a:bodyPr>
            <a:normAutofit fontScale="92500" lnSpcReduction="20000"/>
          </a:bodyPr>
          <a:lstStyle/>
          <a:p>
            <a:r>
              <a:rPr lang="en-US" b="1" dirty="0"/>
              <a:t>Grid Division:</a:t>
            </a:r>
            <a:r>
              <a:rPr lang="en-US" dirty="0"/>
              <a:t> YOLO divides an image into an S×S grid. Each grid cell is responsible for detecting objects whose centers fall within it.</a:t>
            </a:r>
          </a:p>
          <a:p>
            <a:r>
              <a:rPr lang="en-US" b="1" dirty="0"/>
              <a:t>Anchor Boxes and Predictions: </a:t>
            </a:r>
            <a:r>
              <a:rPr lang="en-US" dirty="0"/>
              <a:t>For each grid cell, the network predicts multiple bounding boxes using pre-defined anchor boxes. Each prediction includes:</a:t>
            </a:r>
          </a:p>
          <a:p>
            <a:pPr lvl="1"/>
            <a:r>
              <a:rPr lang="en-US" b="1" dirty="0"/>
              <a:t>Bounding Box Coordinates and a Confidence Score: </a:t>
            </a:r>
            <a:r>
              <a:rPr lang="en-US" dirty="0"/>
              <a:t>The confidence score reflects both the probability of an object being present and the quality of the bounding box prediction (related to the Intersection over Union, or </a:t>
            </a:r>
            <a:r>
              <a:rPr lang="en-US" dirty="0" err="1"/>
              <a:t>IoU</a:t>
            </a:r>
            <a:r>
              <a:rPr lang="en-US" dirty="0"/>
              <a:t>).</a:t>
            </a:r>
          </a:p>
          <a:p>
            <a:pPr lvl="1"/>
            <a:r>
              <a:rPr lang="en-US" b="1" dirty="0"/>
              <a:t>Class Probabilities: </a:t>
            </a:r>
            <a:r>
              <a:rPr lang="en-US" dirty="0"/>
              <a:t>A vector that indicates the probability of the object belonging to each class.</a:t>
            </a:r>
          </a:p>
          <a:p>
            <a:r>
              <a:rPr lang="en-US" b="1" dirty="0"/>
              <a:t>Post-Processing with NMS: </a:t>
            </a:r>
            <a:r>
              <a:rPr lang="en-US" dirty="0"/>
              <a:t>After the predictions are made, non-maximum suppression (NMS) is applied to remove duplicate detections. NMS uses </a:t>
            </a:r>
            <a:r>
              <a:rPr lang="en-US" dirty="0" err="1"/>
              <a:t>IoU</a:t>
            </a:r>
            <a:r>
              <a:rPr lang="en-US" dirty="0"/>
              <a:t> to determine which overlapping bounding boxes should be kept and which should be discarded.</a:t>
            </a:r>
          </a:p>
        </p:txBody>
      </p:sp>
    </p:spTree>
    <p:extLst>
      <p:ext uri="{BB962C8B-B14F-4D97-AF65-F5344CB8AC3E}">
        <p14:creationId xmlns:p14="http://schemas.microsoft.com/office/powerpoint/2010/main" val="970187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og sitting next to a bicycle&#10;&#10;AI-generated content may be incorrect.">
            <a:extLst>
              <a:ext uri="{FF2B5EF4-FFF2-40B4-BE49-F238E27FC236}">
                <a16:creationId xmlns:a16="http://schemas.microsoft.com/office/drawing/2014/main" id="{861AF94B-5340-58CC-1D21-F0875D4C8D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410" y="774095"/>
            <a:ext cx="4788991" cy="5309810"/>
          </a:xfrm>
          <a:prstGeom prst="rect">
            <a:avLst/>
          </a:prstGeom>
        </p:spPr>
      </p:pic>
      <p:sp>
        <p:nvSpPr>
          <p:cNvPr id="6" name="TextBox 5">
            <a:extLst>
              <a:ext uri="{FF2B5EF4-FFF2-40B4-BE49-F238E27FC236}">
                <a16:creationId xmlns:a16="http://schemas.microsoft.com/office/drawing/2014/main" id="{64A08064-7A97-25C1-A15B-7667DFFB3B34}"/>
              </a:ext>
            </a:extLst>
          </p:cNvPr>
          <p:cNvSpPr txBox="1"/>
          <p:nvPr/>
        </p:nvSpPr>
        <p:spPr>
          <a:xfrm>
            <a:off x="5478095" y="1584960"/>
            <a:ext cx="5108626" cy="1200329"/>
          </a:xfrm>
          <a:prstGeom prst="rect">
            <a:avLst/>
          </a:prstGeom>
          <a:noFill/>
        </p:spPr>
        <p:txBody>
          <a:bodyPr wrap="square" rtlCol="0">
            <a:spAutoFit/>
          </a:bodyPr>
          <a:lstStyle/>
          <a:p>
            <a:r>
              <a:rPr lang="en-CA" dirty="0"/>
              <a:t>The algorithm first divides the image into S by S grids. Each cell produces  multiple bounding boxes. Each bounding box has a vector and these vectors are called anchor boxes.</a:t>
            </a:r>
          </a:p>
        </p:txBody>
      </p:sp>
    </p:spTree>
    <p:extLst>
      <p:ext uri="{BB962C8B-B14F-4D97-AF65-F5344CB8AC3E}">
        <p14:creationId xmlns:p14="http://schemas.microsoft.com/office/powerpoint/2010/main" val="2660393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234DEB-9E4F-23E7-878A-5C0AA00A664C}"/>
              </a:ext>
            </a:extLst>
          </p:cNvPr>
          <p:cNvPicPr>
            <a:picLocks noChangeAspect="1"/>
          </p:cNvPicPr>
          <p:nvPr/>
        </p:nvPicPr>
        <p:blipFill>
          <a:blip r:embed="rId2"/>
          <a:stretch>
            <a:fillRect/>
          </a:stretch>
        </p:blipFill>
        <p:spPr>
          <a:xfrm>
            <a:off x="98868" y="1066800"/>
            <a:ext cx="8470806" cy="4724400"/>
          </a:xfrm>
          <a:prstGeom prst="rect">
            <a:avLst/>
          </a:prstGeom>
        </p:spPr>
      </p:pic>
      <p:sp>
        <p:nvSpPr>
          <p:cNvPr id="6" name="TextBox 5">
            <a:extLst>
              <a:ext uri="{FF2B5EF4-FFF2-40B4-BE49-F238E27FC236}">
                <a16:creationId xmlns:a16="http://schemas.microsoft.com/office/drawing/2014/main" id="{245CB287-411A-2C85-F9BA-34EC1BCC3F74}"/>
              </a:ext>
            </a:extLst>
          </p:cNvPr>
          <p:cNvSpPr txBox="1"/>
          <p:nvPr/>
        </p:nvSpPr>
        <p:spPr>
          <a:xfrm>
            <a:off x="8981440" y="232400"/>
            <a:ext cx="2956560" cy="3416320"/>
          </a:xfrm>
          <a:prstGeom prst="rect">
            <a:avLst/>
          </a:prstGeom>
          <a:noFill/>
        </p:spPr>
        <p:txBody>
          <a:bodyPr wrap="square" rtlCol="0">
            <a:spAutoFit/>
          </a:bodyPr>
          <a:lstStyle/>
          <a:p>
            <a:r>
              <a:rPr lang="en-CA" dirty="0"/>
              <a:t>As mentioned before, each cell produces bounding box vector, the vector consist the center of the bounding box’s object </a:t>
            </a:r>
            <a:r>
              <a:rPr lang="en-CA" b="1" dirty="0"/>
              <a:t>(x and y)</a:t>
            </a:r>
            <a:r>
              <a:rPr lang="en-CA" dirty="0"/>
              <a:t>, the width and height of the object </a:t>
            </a:r>
            <a:r>
              <a:rPr lang="en-CA" b="1" dirty="0"/>
              <a:t>(w and h)</a:t>
            </a:r>
            <a:r>
              <a:rPr lang="en-CA" dirty="0"/>
              <a:t>, the confidence of prediction </a:t>
            </a:r>
            <a:r>
              <a:rPr lang="en-CA" b="1" dirty="0"/>
              <a:t>(C)</a:t>
            </a:r>
            <a:r>
              <a:rPr lang="en-CA" dirty="0"/>
              <a:t>, and the probability of each class </a:t>
            </a:r>
            <a:r>
              <a:rPr lang="en-CA" b="1" dirty="0"/>
              <a:t>P(C)</a:t>
            </a:r>
            <a:r>
              <a:rPr lang="en-CA" dirty="0"/>
              <a:t> being present in the given bounding box.</a:t>
            </a:r>
          </a:p>
        </p:txBody>
      </p:sp>
      <p:sp>
        <p:nvSpPr>
          <p:cNvPr id="7" name="TextBox 6">
            <a:extLst>
              <a:ext uri="{FF2B5EF4-FFF2-40B4-BE49-F238E27FC236}">
                <a16:creationId xmlns:a16="http://schemas.microsoft.com/office/drawing/2014/main" id="{5A9AE2EA-44C5-9CA2-FD20-2739162499F1}"/>
              </a:ext>
            </a:extLst>
          </p:cNvPr>
          <p:cNvSpPr txBox="1"/>
          <p:nvPr/>
        </p:nvSpPr>
        <p:spPr>
          <a:xfrm>
            <a:off x="8954674" y="3769360"/>
            <a:ext cx="3010092" cy="2585323"/>
          </a:xfrm>
          <a:prstGeom prst="rect">
            <a:avLst/>
          </a:prstGeom>
          <a:noFill/>
        </p:spPr>
        <p:txBody>
          <a:bodyPr wrap="square" rtlCol="0">
            <a:spAutoFit/>
          </a:bodyPr>
          <a:lstStyle/>
          <a:p>
            <a:r>
              <a:rPr lang="en-CA" dirty="0"/>
              <a:t>As a cell can have multiple bounding boxes, so instead of having multiple vectors it creates one vector for each cell, and the shape of the vector is </a:t>
            </a:r>
            <a:r>
              <a:rPr lang="en-CA" b="1" dirty="0"/>
              <a:t>B x 5 + n</a:t>
            </a:r>
            <a:r>
              <a:rPr lang="en-CA" dirty="0"/>
              <a:t>, where B is the number of bounding boxes and n is the probability of each class.</a:t>
            </a:r>
          </a:p>
        </p:txBody>
      </p:sp>
    </p:spTree>
    <p:extLst>
      <p:ext uri="{BB962C8B-B14F-4D97-AF65-F5344CB8AC3E}">
        <p14:creationId xmlns:p14="http://schemas.microsoft.com/office/powerpoint/2010/main" val="838250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62DE3EB-A6AD-B12C-00BC-4A07A11ABAAC}"/>
              </a:ext>
            </a:extLst>
          </p:cNvPr>
          <p:cNvPicPr>
            <a:picLocks noChangeAspect="1"/>
          </p:cNvPicPr>
          <p:nvPr/>
        </p:nvPicPr>
        <p:blipFill>
          <a:blip r:embed="rId2"/>
          <a:stretch>
            <a:fillRect/>
          </a:stretch>
        </p:blipFill>
        <p:spPr>
          <a:xfrm>
            <a:off x="386081" y="499775"/>
            <a:ext cx="4439920" cy="4664158"/>
          </a:xfrm>
          <a:prstGeom prst="rect">
            <a:avLst/>
          </a:prstGeom>
        </p:spPr>
      </p:pic>
      <p:sp>
        <p:nvSpPr>
          <p:cNvPr id="9" name="TextBox 8">
            <a:extLst>
              <a:ext uri="{FF2B5EF4-FFF2-40B4-BE49-F238E27FC236}">
                <a16:creationId xmlns:a16="http://schemas.microsoft.com/office/drawing/2014/main" id="{B1337EB0-3729-4D06-4F8B-3D8DE5DC171B}"/>
              </a:ext>
            </a:extLst>
          </p:cNvPr>
          <p:cNvSpPr txBox="1"/>
          <p:nvPr/>
        </p:nvSpPr>
        <p:spPr>
          <a:xfrm>
            <a:off x="294641" y="5885805"/>
            <a:ext cx="5087079" cy="923330"/>
          </a:xfrm>
          <a:prstGeom prst="rect">
            <a:avLst/>
          </a:prstGeom>
          <a:noFill/>
        </p:spPr>
        <p:txBody>
          <a:bodyPr wrap="square" rtlCol="0">
            <a:spAutoFit/>
          </a:bodyPr>
          <a:lstStyle/>
          <a:p>
            <a:r>
              <a:rPr lang="en-CA" dirty="0"/>
              <a:t>The blue box is the ground truth (annotated) and we are training the model to learn this bounding box</a:t>
            </a:r>
          </a:p>
        </p:txBody>
      </p:sp>
      <p:pic>
        <p:nvPicPr>
          <p:cNvPr id="10" name="Picture 9">
            <a:extLst>
              <a:ext uri="{FF2B5EF4-FFF2-40B4-BE49-F238E27FC236}">
                <a16:creationId xmlns:a16="http://schemas.microsoft.com/office/drawing/2014/main" id="{A38DF04E-2045-4189-9046-CC40C90ACB10}"/>
              </a:ext>
            </a:extLst>
          </p:cNvPr>
          <p:cNvPicPr>
            <a:picLocks noChangeAspect="1"/>
          </p:cNvPicPr>
          <p:nvPr/>
        </p:nvPicPr>
        <p:blipFill>
          <a:blip r:embed="rId3"/>
          <a:stretch>
            <a:fillRect/>
          </a:stretch>
        </p:blipFill>
        <p:spPr>
          <a:xfrm>
            <a:off x="6945368" y="761546"/>
            <a:ext cx="4352552" cy="4572100"/>
          </a:xfrm>
          <a:prstGeom prst="rect">
            <a:avLst/>
          </a:prstGeom>
        </p:spPr>
      </p:pic>
      <p:sp>
        <p:nvSpPr>
          <p:cNvPr id="11" name="TextBox 10">
            <a:extLst>
              <a:ext uri="{FF2B5EF4-FFF2-40B4-BE49-F238E27FC236}">
                <a16:creationId xmlns:a16="http://schemas.microsoft.com/office/drawing/2014/main" id="{AFDB163B-C236-6844-5BD4-F770A30E65A7}"/>
              </a:ext>
            </a:extLst>
          </p:cNvPr>
          <p:cNvSpPr txBox="1"/>
          <p:nvPr/>
        </p:nvSpPr>
        <p:spPr>
          <a:xfrm>
            <a:off x="6945368" y="5657671"/>
            <a:ext cx="4281432" cy="1200329"/>
          </a:xfrm>
          <a:prstGeom prst="rect">
            <a:avLst/>
          </a:prstGeom>
          <a:noFill/>
        </p:spPr>
        <p:txBody>
          <a:bodyPr wrap="square" rtlCol="0">
            <a:spAutoFit/>
          </a:bodyPr>
          <a:lstStyle/>
          <a:p>
            <a:r>
              <a:rPr lang="en-CA" dirty="0"/>
              <a:t>The dots are the center of the object and the cells they are present in are responsible for predicting the bounding boxes</a:t>
            </a:r>
          </a:p>
        </p:txBody>
      </p:sp>
    </p:spTree>
    <p:extLst>
      <p:ext uri="{BB962C8B-B14F-4D97-AF65-F5344CB8AC3E}">
        <p14:creationId xmlns:p14="http://schemas.microsoft.com/office/powerpoint/2010/main" val="711874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E970749-16A7-E874-68A2-29D6AC74D578}"/>
              </a:ext>
            </a:extLst>
          </p:cNvPr>
          <p:cNvPicPr>
            <a:picLocks noChangeAspect="1"/>
          </p:cNvPicPr>
          <p:nvPr/>
        </p:nvPicPr>
        <p:blipFill>
          <a:blip r:embed="rId2"/>
          <a:stretch>
            <a:fillRect/>
          </a:stretch>
        </p:blipFill>
        <p:spPr>
          <a:xfrm>
            <a:off x="305528" y="1239520"/>
            <a:ext cx="6804056" cy="4175760"/>
          </a:xfrm>
          <a:prstGeom prst="rect">
            <a:avLst/>
          </a:prstGeom>
        </p:spPr>
      </p:pic>
      <p:sp>
        <p:nvSpPr>
          <p:cNvPr id="10" name="TextBox 9">
            <a:extLst>
              <a:ext uri="{FF2B5EF4-FFF2-40B4-BE49-F238E27FC236}">
                <a16:creationId xmlns:a16="http://schemas.microsoft.com/office/drawing/2014/main" id="{29764E88-30D8-9335-057B-C84DA3BFDE28}"/>
              </a:ext>
            </a:extLst>
          </p:cNvPr>
          <p:cNvSpPr txBox="1"/>
          <p:nvPr/>
        </p:nvSpPr>
        <p:spPr>
          <a:xfrm>
            <a:off x="7802880" y="985520"/>
            <a:ext cx="3990906" cy="2031325"/>
          </a:xfrm>
          <a:prstGeom prst="rect">
            <a:avLst/>
          </a:prstGeom>
          <a:noFill/>
        </p:spPr>
        <p:txBody>
          <a:bodyPr wrap="square" rtlCol="0">
            <a:spAutoFit/>
          </a:bodyPr>
          <a:lstStyle/>
          <a:p>
            <a:r>
              <a:rPr lang="en-CA" dirty="0"/>
              <a:t>Intersection over union (</a:t>
            </a:r>
            <a:r>
              <a:rPr lang="en-CA" dirty="0" err="1"/>
              <a:t>IoU</a:t>
            </a:r>
            <a:r>
              <a:rPr lang="en-CA" dirty="0"/>
              <a:t>) is basically calculating the area of intersection and then dividing it by the union of both the areas. </a:t>
            </a:r>
          </a:p>
          <a:p>
            <a:endParaRPr lang="en-CA" dirty="0"/>
          </a:p>
          <a:p>
            <a:r>
              <a:rPr lang="en-CA" dirty="0"/>
              <a:t>This method is important as it is used in training and inference both.</a:t>
            </a:r>
          </a:p>
        </p:txBody>
      </p:sp>
    </p:spTree>
    <p:extLst>
      <p:ext uri="{BB962C8B-B14F-4D97-AF65-F5344CB8AC3E}">
        <p14:creationId xmlns:p14="http://schemas.microsoft.com/office/powerpoint/2010/main" val="1017714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E9E915D-9692-DE97-B240-6959FA3B8D56}"/>
              </a:ext>
            </a:extLst>
          </p:cNvPr>
          <p:cNvPicPr>
            <a:picLocks noChangeAspect="1"/>
          </p:cNvPicPr>
          <p:nvPr/>
        </p:nvPicPr>
        <p:blipFill>
          <a:blip r:embed="rId2"/>
          <a:stretch>
            <a:fillRect/>
          </a:stretch>
        </p:blipFill>
        <p:spPr>
          <a:xfrm>
            <a:off x="135670" y="121920"/>
            <a:ext cx="6535860" cy="6614160"/>
          </a:xfrm>
          <a:prstGeom prst="rect">
            <a:avLst/>
          </a:prstGeom>
        </p:spPr>
      </p:pic>
      <p:sp>
        <p:nvSpPr>
          <p:cNvPr id="10" name="TextBox 9">
            <a:extLst>
              <a:ext uri="{FF2B5EF4-FFF2-40B4-BE49-F238E27FC236}">
                <a16:creationId xmlns:a16="http://schemas.microsoft.com/office/drawing/2014/main" id="{0D63DDE9-FB1F-5E10-CFB7-4DC014B44F94}"/>
              </a:ext>
            </a:extLst>
          </p:cNvPr>
          <p:cNvSpPr txBox="1"/>
          <p:nvPr/>
        </p:nvSpPr>
        <p:spPr>
          <a:xfrm>
            <a:off x="7122160" y="731520"/>
            <a:ext cx="4023360" cy="1754326"/>
          </a:xfrm>
          <a:prstGeom prst="rect">
            <a:avLst/>
          </a:prstGeom>
          <a:noFill/>
        </p:spPr>
        <p:txBody>
          <a:bodyPr wrap="square" rtlCol="0">
            <a:spAutoFit/>
          </a:bodyPr>
          <a:lstStyle/>
          <a:p>
            <a:r>
              <a:rPr lang="en-CA" dirty="0"/>
              <a:t>During Training, the algorithm uses </a:t>
            </a:r>
            <a:r>
              <a:rPr lang="en-CA" dirty="0" err="1"/>
              <a:t>IoU</a:t>
            </a:r>
            <a:r>
              <a:rPr lang="en-CA" dirty="0"/>
              <a:t> between the predicted bounding boxes (green boxes) and the ground truth bounding boxes (blue box), and the box with the highest </a:t>
            </a:r>
            <a:r>
              <a:rPr lang="en-CA" dirty="0" err="1"/>
              <a:t>IoU</a:t>
            </a:r>
            <a:r>
              <a:rPr lang="en-CA" dirty="0"/>
              <a:t> is kept and the other are removed.</a:t>
            </a:r>
          </a:p>
        </p:txBody>
      </p:sp>
    </p:spTree>
    <p:extLst>
      <p:ext uri="{BB962C8B-B14F-4D97-AF65-F5344CB8AC3E}">
        <p14:creationId xmlns:p14="http://schemas.microsoft.com/office/powerpoint/2010/main" val="115994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03AA5CA-2B78-6915-B0F4-5D08374C8F20}"/>
              </a:ext>
            </a:extLst>
          </p:cNvPr>
          <p:cNvPicPr>
            <a:picLocks noChangeAspect="1"/>
          </p:cNvPicPr>
          <p:nvPr/>
        </p:nvPicPr>
        <p:blipFill>
          <a:blip r:embed="rId2"/>
          <a:stretch>
            <a:fillRect/>
          </a:stretch>
        </p:blipFill>
        <p:spPr>
          <a:xfrm>
            <a:off x="193041" y="142240"/>
            <a:ext cx="6278466" cy="6573520"/>
          </a:xfrm>
          <a:prstGeom prst="rect">
            <a:avLst/>
          </a:prstGeom>
        </p:spPr>
      </p:pic>
      <p:sp>
        <p:nvSpPr>
          <p:cNvPr id="6" name="TextBox 5">
            <a:extLst>
              <a:ext uri="{FF2B5EF4-FFF2-40B4-BE49-F238E27FC236}">
                <a16:creationId xmlns:a16="http://schemas.microsoft.com/office/drawing/2014/main" id="{1A326778-0F70-32CD-D94C-706D6FA942BF}"/>
              </a:ext>
            </a:extLst>
          </p:cNvPr>
          <p:cNvSpPr txBox="1"/>
          <p:nvPr/>
        </p:nvSpPr>
        <p:spPr>
          <a:xfrm>
            <a:off x="6705600" y="477520"/>
            <a:ext cx="4754880" cy="2585323"/>
          </a:xfrm>
          <a:prstGeom prst="rect">
            <a:avLst/>
          </a:prstGeom>
          <a:noFill/>
        </p:spPr>
        <p:txBody>
          <a:bodyPr wrap="square" rtlCol="0">
            <a:spAutoFit/>
          </a:bodyPr>
          <a:lstStyle/>
          <a:p>
            <a:r>
              <a:rPr lang="en-CA" dirty="0"/>
              <a:t>During Testing/Inference, it first calculates the </a:t>
            </a:r>
            <a:r>
              <a:rPr lang="en-CA" dirty="0" err="1"/>
              <a:t>IoU</a:t>
            </a:r>
            <a:r>
              <a:rPr lang="en-CA" dirty="0"/>
              <a:t> on the predicted boxes and then if it meets a certain threshold, it then understands that these predicted bounding boxes are for the same object, then based on the confidence score of these objects it chose the predicted bounding box with the highest confidence score. This process/method is called Non Max Suppressions (NMS).</a:t>
            </a:r>
          </a:p>
        </p:txBody>
      </p:sp>
      <p:sp>
        <p:nvSpPr>
          <p:cNvPr id="7" name="TextBox 6">
            <a:extLst>
              <a:ext uri="{FF2B5EF4-FFF2-40B4-BE49-F238E27FC236}">
                <a16:creationId xmlns:a16="http://schemas.microsoft.com/office/drawing/2014/main" id="{E4BE182F-02EE-3F56-0727-E779FB9E85F6}"/>
              </a:ext>
            </a:extLst>
          </p:cNvPr>
          <p:cNvSpPr txBox="1"/>
          <p:nvPr/>
        </p:nvSpPr>
        <p:spPr>
          <a:xfrm>
            <a:off x="6888481" y="3535680"/>
            <a:ext cx="5181600" cy="3139321"/>
          </a:xfrm>
          <a:prstGeom prst="rect">
            <a:avLst/>
          </a:prstGeom>
          <a:noFill/>
        </p:spPr>
        <p:txBody>
          <a:bodyPr wrap="square" rtlCol="0">
            <a:spAutoFit/>
          </a:bodyPr>
          <a:lstStyle/>
          <a:p>
            <a:r>
              <a:rPr lang="en-CA" dirty="0"/>
              <a:t>YOLO uses a multi part Loss Function:</a:t>
            </a:r>
          </a:p>
          <a:p>
            <a:pPr marL="342900" indent="-342900">
              <a:buAutoNum type="arabicPeriod"/>
            </a:pPr>
            <a:r>
              <a:rPr lang="en-CA" dirty="0"/>
              <a:t>Localization Loss Function: Used to penalize bounding box predictions</a:t>
            </a:r>
          </a:p>
          <a:p>
            <a:pPr marL="342900" indent="-342900">
              <a:buFontTx/>
              <a:buAutoNum type="arabicPeriod"/>
            </a:pPr>
            <a:r>
              <a:rPr lang="en-US" dirty="0"/>
              <a:t>Confidence Loss: This helps determines if an object is present in a grid cell. It uses Mean Squared Error (MSE) to compare the predicted </a:t>
            </a:r>
            <a:r>
              <a:rPr lang="en-US" dirty="0" err="1"/>
              <a:t>objectness</a:t>
            </a:r>
            <a:r>
              <a:rPr lang="en-US" dirty="0"/>
              <a:t> score with the Intersection over Union (</a:t>
            </a:r>
            <a:r>
              <a:rPr lang="en-US" dirty="0" err="1"/>
              <a:t>IoU</a:t>
            </a:r>
            <a:r>
              <a:rPr lang="en-US" dirty="0"/>
              <a:t>) between the predicted and ground truth boxes.</a:t>
            </a:r>
          </a:p>
          <a:p>
            <a:pPr marL="342900" indent="-342900">
              <a:buAutoNum type="arabicPeriod"/>
            </a:pPr>
            <a:r>
              <a:rPr lang="en-CA" dirty="0"/>
              <a:t>Classification Loss: Uses Binary Cross Entropy Loss (BCE) for penalizing false Classifications.</a:t>
            </a:r>
          </a:p>
        </p:txBody>
      </p:sp>
    </p:spTree>
    <p:extLst>
      <p:ext uri="{BB962C8B-B14F-4D97-AF65-F5344CB8AC3E}">
        <p14:creationId xmlns:p14="http://schemas.microsoft.com/office/powerpoint/2010/main" val="1649919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23607-2D4F-F4D8-6A10-1B131709B016}"/>
              </a:ext>
            </a:extLst>
          </p:cNvPr>
          <p:cNvSpPr>
            <a:spLocks noGrp="1"/>
          </p:cNvSpPr>
          <p:nvPr>
            <p:ph type="title"/>
          </p:nvPr>
        </p:nvSpPr>
        <p:spPr/>
        <p:txBody>
          <a:bodyPr/>
          <a:lstStyle/>
          <a:p>
            <a:r>
              <a:rPr lang="en-CA" dirty="0"/>
              <a:t>Why YOLO?</a:t>
            </a:r>
          </a:p>
        </p:txBody>
      </p:sp>
      <p:pic>
        <p:nvPicPr>
          <p:cNvPr id="5" name="Picture 4">
            <a:extLst>
              <a:ext uri="{FF2B5EF4-FFF2-40B4-BE49-F238E27FC236}">
                <a16:creationId xmlns:a16="http://schemas.microsoft.com/office/drawing/2014/main" id="{41524D53-6302-8E60-1244-E4B5CA63B4AD}"/>
              </a:ext>
            </a:extLst>
          </p:cNvPr>
          <p:cNvPicPr>
            <a:picLocks noChangeAspect="1"/>
          </p:cNvPicPr>
          <p:nvPr/>
        </p:nvPicPr>
        <p:blipFill>
          <a:blip r:embed="rId2"/>
          <a:stretch>
            <a:fillRect/>
          </a:stretch>
        </p:blipFill>
        <p:spPr>
          <a:xfrm>
            <a:off x="281503" y="1427163"/>
            <a:ext cx="7643298" cy="5065712"/>
          </a:xfrm>
          <a:prstGeom prst="rect">
            <a:avLst/>
          </a:prstGeom>
        </p:spPr>
      </p:pic>
      <p:sp>
        <p:nvSpPr>
          <p:cNvPr id="6" name="TextBox 5">
            <a:extLst>
              <a:ext uri="{FF2B5EF4-FFF2-40B4-BE49-F238E27FC236}">
                <a16:creationId xmlns:a16="http://schemas.microsoft.com/office/drawing/2014/main" id="{921AC23A-472A-C3D9-4FA4-4203A1BBC3ED}"/>
              </a:ext>
            </a:extLst>
          </p:cNvPr>
          <p:cNvSpPr txBox="1"/>
          <p:nvPr/>
        </p:nvSpPr>
        <p:spPr>
          <a:xfrm>
            <a:off x="8397240" y="2645728"/>
            <a:ext cx="2956560" cy="2031325"/>
          </a:xfrm>
          <a:prstGeom prst="rect">
            <a:avLst/>
          </a:prstGeom>
          <a:noFill/>
        </p:spPr>
        <p:txBody>
          <a:bodyPr wrap="square" rtlCol="0">
            <a:spAutoFit/>
          </a:bodyPr>
          <a:lstStyle/>
          <a:p>
            <a:r>
              <a:rPr lang="en-CA" dirty="0"/>
              <a:t>When compared to Faster R-CNN YOLO is very fast and provides almost the same accuracy. And the newer versions of YOLO have worked on improving their accuracy</a:t>
            </a:r>
          </a:p>
        </p:txBody>
      </p:sp>
    </p:spTree>
    <p:extLst>
      <p:ext uri="{BB962C8B-B14F-4D97-AF65-F5344CB8AC3E}">
        <p14:creationId xmlns:p14="http://schemas.microsoft.com/office/powerpoint/2010/main" val="1377611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1537</TotalTime>
  <Words>1342</Words>
  <Application>Microsoft Office PowerPoint</Application>
  <PresentationFormat>Widescreen</PresentationFormat>
  <Paragraphs>114</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Aptos</vt:lpstr>
      <vt:lpstr>Aptos Display</vt:lpstr>
      <vt:lpstr>Aptos Narrow</vt:lpstr>
      <vt:lpstr>Arial</vt:lpstr>
      <vt:lpstr>Office Theme</vt:lpstr>
      <vt:lpstr>Project Discussion</vt:lpstr>
      <vt:lpstr>How does YOLO work?</vt:lpstr>
      <vt:lpstr>PowerPoint Presentation</vt:lpstr>
      <vt:lpstr>PowerPoint Presentation</vt:lpstr>
      <vt:lpstr>PowerPoint Presentation</vt:lpstr>
      <vt:lpstr>PowerPoint Presentation</vt:lpstr>
      <vt:lpstr>PowerPoint Presentation</vt:lpstr>
      <vt:lpstr>PowerPoint Presentation</vt:lpstr>
      <vt:lpstr>Why YOLO?</vt:lpstr>
      <vt:lpstr>Tasks Completed</vt:lpstr>
      <vt:lpstr>PowerPoint Presentation</vt:lpstr>
      <vt:lpstr>Are 1800 annotated chart, good enough to build a model?</vt:lpstr>
      <vt:lpstr>Why Use OCR?</vt:lpstr>
      <vt:lpstr>Which OCR to use?</vt:lpstr>
      <vt:lpstr>Next Steps</vt:lpstr>
      <vt:lpstr>Project Milestones &amp; Timelines</vt:lpstr>
      <vt:lpstr>GitHub Link</vt:lpstr>
      <vt:lpstr>Minutes of Meeting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Neel Raibole</dc:creator>
  <cp:lastModifiedBy>Neel Raibole</cp:lastModifiedBy>
  <cp:revision>11</cp:revision>
  <dcterms:created xsi:type="dcterms:W3CDTF">2025-02-17T19:12:32Z</dcterms:created>
  <dcterms:modified xsi:type="dcterms:W3CDTF">2025-03-03T17:21:19Z</dcterms:modified>
</cp:coreProperties>
</file>

<file path=docProps/thumbnail.jpeg>
</file>